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A0A65EA-CDD3-4FEF-BF29-394B16B5D4E4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03FFDF-78D5-479E-85EF-736837BAA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0A65EA-CDD3-4FEF-BF29-394B16B5D4E4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3FFDF-78D5-479E-85EF-736837BAA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0A65EA-CDD3-4FEF-BF29-394B16B5D4E4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3FFDF-78D5-479E-85EF-736837BAA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0A65EA-CDD3-4FEF-BF29-394B16B5D4E4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3FFDF-78D5-479E-85EF-736837BAA7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0A65EA-CDD3-4FEF-BF29-394B16B5D4E4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3FFDF-78D5-479E-85EF-736837BAA7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0A65EA-CDD3-4FEF-BF29-394B16B5D4E4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3FFDF-78D5-479E-85EF-736837BAA7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0A65EA-CDD3-4FEF-BF29-394B16B5D4E4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3FFDF-78D5-479E-85EF-736837BAA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0A65EA-CDD3-4FEF-BF29-394B16B5D4E4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3FFDF-78D5-479E-85EF-736837BAA7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0A65EA-CDD3-4FEF-BF29-394B16B5D4E4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3FFDF-78D5-479E-85EF-736837BAA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A0A65EA-CDD3-4FEF-BF29-394B16B5D4E4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03FFDF-78D5-479E-85EF-736837BAA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A0A65EA-CDD3-4FEF-BF29-394B16B5D4E4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03FFDF-78D5-479E-85EF-736837BAA7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A0A65EA-CDD3-4FEF-BF29-394B16B5D4E4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803FFDF-78D5-479E-85EF-736837BAA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1371600"/>
            <a:ext cx="4356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Kalpurush" pitchFamily="2" charset="0"/>
                <a:cs typeface="Kalpurush" pitchFamily="2" charset="0"/>
              </a:rPr>
              <a:t> </a:t>
            </a:r>
            <a:endParaRPr lang="en-US" sz="4000" b="1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2743200"/>
            <a:ext cx="61967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PRESENTED </a:t>
            </a:r>
            <a:r>
              <a:rPr lang="en-US" sz="2400" b="1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FOR </a:t>
            </a:r>
            <a:r>
              <a:rPr lang="en-US" sz="2400" b="1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BNGG-  1</a:t>
            </a:r>
            <a:r>
              <a:rPr lang="en-US" sz="2400" b="1" baseline="3000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ST</a:t>
            </a:r>
            <a:r>
              <a:rPr lang="en-US" sz="2400" b="1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 SEM </a:t>
            </a:r>
            <a:endParaRPr lang="en-US" sz="2400" b="1" dirty="0" smtClean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DR. PROKASH BISWAS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ASSISTANT PROFESSOR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DEPARTMENT OF BENGALI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 AMMT COLLEGE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990600"/>
            <a:ext cx="586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bn-BD" sz="3600" b="1" dirty="0" smtClean="0">
                <a:latin typeface="Kalpurush" pitchFamily="2" charset="0"/>
                <a:cs typeface="Kalpurush" pitchFamily="2" charset="0"/>
              </a:rPr>
              <a:t>বিষয় - ব্যতিরেক  অলংকার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371600"/>
            <a:ext cx="83058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b="1" dirty="0" smtClean="0">
                <a:solidFill>
                  <a:schemeClr val="bg2">
                    <a:lumMod val="50000"/>
                  </a:schemeClr>
                </a:solidFill>
                <a:latin typeface="Kalpurush" pitchFamily="2" charset="0"/>
                <a:cs typeface="Kalpurush" pitchFamily="2" charset="0"/>
              </a:rPr>
              <a:t>ব্যতিরেক  অলংকার- </a:t>
            </a:r>
          </a:p>
          <a:p>
            <a:r>
              <a:rPr lang="bn-BD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bn-BD" b="1" dirty="0" smtClean="0">
                <a:latin typeface="Kalpurush" pitchFamily="2" charset="0"/>
                <a:cs typeface="Kalpurush" pitchFamily="2" charset="0"/>
              </a:rPr>
              <a:t>                           </a:t>
            </a:r>
            <a:r>
              <a:rPr lang="bn-BD" sz="2400" b="1" dirty="0" smtClean="0">
                <a:latin typeface="Kalpurush" pitchFamily="2" charset="0"/>
                <a:cs typeface="Kalpurush" pitchFamily="2" charset="0"/>
              </a:rPr>
              <a:t>উপমেয়কে উপমান ঠেকে উৎকৃষ্ট বা নিকৃষ্ট করে দেখানো হোলে ব্যতিরেক  অলংকার হয়।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3657600"/>
            <a:ext cx="73914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b="1" dirty="0" smtClean="0">
                <a:solidFill>
                  <a:schemeClr val="bg2">
                    <a:lumMod val="50000"/>
                  </a:schemeClr>
                </a:solidFill>
                <a:latin typeface="Kalpurush" pitchFamily="2" charset="0"/>
                <a:cs typeface="Kalpurush" pitchFamily="2" charset="0"/>
              </a:rPr>
              <a:t>ব্যতিরেক  অলংকার দুই প্রকার – </a:t>
            </a:r>
          </a:p>
          <a:p>
            <a:r>
              <a:rPr lang="bn-BD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bn-BD" b="1" dirty="0" smtClean="0">
                <a:latin typeface="Kalpurush" pitchFamily="2" charset="0"/>
                <a:cs typeface="Kalpurush" pitchFamily="2" charset="0"/>
              </a:rPr>
              <a:t>                                 </a:t>
            </a:r>
            <a:r>
              <a:rPr lang="bn-BD" sz="2000" b="1" dirty="0" smtClean="0">
                <a:latin typeface="Kalpurush" pitchFamily="2" charset="0"/>
                <a:cs typeface="Kalpurush" pitchFamily="2" charset="0"/>
              </a:rPr>
              <a:t>১) উৎকর্ষাত্মাক ব্যতিরেক  অলংকার। </a:t>
            </a:r>
          </a:p>
          <a:p>
            <a:r>
              <a:rPr lang="bn-BD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bn-BD" sz="2000" b="1" dirty="0" smtClean="0">
                <a:latin typeface="Kalpurush" pitchFamily="2" charset="0"/>
                <a:cs typeface="Kalpurush" pitchFamily="2" charset="0"/>
              </a:rPr>
              <a:t>                              ২) অপকর্ষাত্মাক ব্যতিরেক  অলংকার। 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1" y="1066800"/>
            <a:ext cx="7924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b="1" dirty="0" smtClean="0">
                <a:solidFill>
                  <a:schemeClr val="bg2">
                    <a:lumMod val="50000"/>
                  </a:schemeClr>
                </a:solidFill>
                <a:latin typeface="Kalpurush" pitchFamily="2" charset="0"/>
                <a:cs typeface="Kalpurush" pitchFamily="2" charset="0"/>
              </a:rPr>
              <a:t>উৎকর্ষাত্মাক ব্যতিরেক  অলংকার-   </a:t>
            </a:r>
            <a:r>
              <a:rPr lang="bn-BD" sz="2000" b="1" dirty="0" smtClean="0">
                <a:latin typeface="Kalpurush" pitchFamily="2" charset="0"/>
                <a:cs typeface="Kalpurush" pitchFamily="2" charset="0"/>
              </a:rPr>
              <a:t>উপমেয়কে উপমান ঠেকে উৎকৃষ্ট  করে দেখানো হলে ব্যতিরেক  অলংকার হয়। </a:t>
            </a:r>
          </a:p>
          <a:p>
            <a:endParaRPr lang="bn-BD" b="1" dirty="0">
              <a:latin typeface="Kalpurush" pitchFamily="2" charset="0"/>
              <a:cs typeface="Kalpurush" pitchFamily="2" charset="0"/>
            </a:endParaRPr>
          </a:p>
          <a:p>
            <a:endParaRPr lang="bn-BD" b="1" dirty="0" smtClean="0">
              <a:latin typeface="Kalpurush" pitchFamily="2" charset="0"/>
              <a:cs typeface="Kalpurush" pitchFamily="2" charset="0"/>
            </a:endParaRPr>
          </a:p>
          <a:p>
            <a:r>
              <a:rPr lang="bn-BD" sz="2800" b="1" dirty="0" smtClean="0">
                <a:solidFill>
                  <a:schemeClr val="bg2">
                    <a:lumMod val="50000"/>
                  </a:schemeClr>
                </a:solidFill>
                <a:latin typeface="Kalpurush" pitchFamily="2" charset="0"/>
                <a:cs typeface="Kalpurush" pitchFamily="2" charset="0"/>
              </a:rPr>
              <a:t>যেমন-</a:t>
            </a:r>
            <a:r>
              <a:rPr lang="bn-BD" b="1" dirty="0" smtClean="0">
                <a:latin typeface="Kalpurush" pitchFamily="2" charset="0"/>
                <a:cs typeface="Kalpurush" pitchFamily="2" charset="0"/>
              </a:rPr>
              <a:t> ‘</a:t>
            </a:r>
            <a:r>
              <a:rPr lang="bn-BD" sz="2000" b="1" dirty="0" smtClean="0">
                <a:latin typeface="Kalpurush" pitchFamily="2" charset="0"/>
                <a:cs typeface="Kalpurush" pitchFamily="2" charset="0"/>
              </a:rPr>
              <a:t>সুধা হতে সুধাময় দুগ্ধ তার।’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3733800"/>
            <a:ext cx="8077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b="1" dirty="0" smtClean="0">
                <a:solidFill>
                  <a:schemeClr val="bg2">
                    <a:lumMod val="50000"/>
                  </a:schemeClr>
                </a:solidFill>
                <a:latin typeface="Kalpurush" pitchFamily="2" charset="0"/>
                <a:cs typeface="Kalpurush" pitchFamily="2" charset="0"/>
              </a:rPr>
              <a:t>অপকর্ষাত্মাক ব্যতিরেক  অলংকার-  </a:t>
            </a:r>
            <a:r>
              <a:rPr lang="bn-BD" sz="2000" b="1" dirty="0" smtClean="0">
                <a:latin typeface="Kalpurush" pitchFamily="2" charset="0"/>
                <a:cs typeface="Kalpurush" pitchFamily="2" charset="0"/>
              </a:rPr>
              <a:t>উপমেয়কে উপমান ঠেকে উৎকৃষ্ট বা নিকৃষ্ট করে দেখানো হোলে ব্যতিরেক  অলংকার হয়। </a:t>
            </a:r>
            <a:endParaRPr lang="en-US" sz="2000" dirty="0" smtClean="0"/>
          </a:p>
          <a:p>
            <a:r>
              <a:rPr lang="bn-BD" sz="2000" b="1" dirty="0" smtClean="0">
                <a:latin typeface="Kalpurush" pitchFamily="2" charset="0"/>
                <a:cs typeface="Kalpurush" pitchFamily="2" charset="0"/>
              </a:rPr>
              <a:t>  </a:t>
            </a:r>
          </a:p>
          <a:p>
            <a:endParaRPr lang="bn-BD" b="1" dirty="0">
              <a:latin typeface="Kalpurush" pitchFamily="2" charset="0"/>
              <a:cs typeface="Kalpurush" pitchFamily="2" charset="0"/>
            </a:endParaRPr>
          </a:p>
          <a:p>
            <a:r>
              <a:rPr lang="bn-BD" sz="3200" b="1" dirty="0" smtClean="0">
                <a:solidFill>
                  <a:schemeClr val="bg2">
                    <a:lumMod val="50000"/>
                  </a:schemeClr>
                </a:solidFill>
                <a:latin typeface="Kalpurush" pitchFamily="2" charset="0"/>
                <a:cs typeface="Kalpurush" pitchFamily="2" charset="0"/>
              </a:rPr>
              <a:t>যেমন-</a:t>
            </a:r>
            <a:r>
              <a:rPr lang="bn-BD" b="1" dirty="0" smtClean="0">
                <a:latin typeface="Kalpurush" pitchFamily="2" charset="0"/>
                <a:cs typeface="Kalpurush" pitchFamily="2" charset="0"/>
              </a:rPr>
              <a:t>      </a:t>
            </a:r>
            <a:r>
              <a:rPr lang="bn-BD" sz="2000" b="1" dirty="0" smtClean="0">
                <a:latin typeface="Kalpurush" pitchFamily="2" charset="0"/>
                <a:cs typeface="Kalpurush" pitchFamily="2" charset="0"/>
              </a:rPr>
              <a:t>‘এ পূরীর পথমাঝে যতো আছে শিলা </a:t>
            </a:r>
          </a:p>
          <a:p>
            <a:r>
              <a:rPr lang="bn-BD" sz="2000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bn-BD" sz="2000" b="1" dirty="0" smtClean="0">
                <a:latin typeface="Kalpurush" pitchFamily="2" charset="0"/>
                <a:cs typeface="Kalpurush" pitchFamily="2" charset="0"/>
              </a:rPr>
              <a:t>                কঠিন শ্যামার মতো কেহ নাহি আর।’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2514600"/>
            <a:ext cx="62954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8800" dirty="0" smtClean="0">
                <a:solidFill>
                  <a:schemeClr val="accent2"/>
                </a:solidFill>
              </a:rPr>
              <a:t>ধন্যবাদ 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</TotalTime>
  <Words>114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8</cp:revision>
  <dcterms:created xsi:type="dcterms:W3CDTF">2022-03-07T13:11:49Z</dcterms:created>
  <dcterms:modified xsi:type="dcterms:W3CDTF">2022-03-23T12:47:48Z</dcterms:modified>
</cp:coreProperties>
</file>